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8" r:id="rId3"/>
    <p:sldId id="284" r:id="rId4"/>
    <p:sldId id="265" r:id="rId5"/>
    <p:sldId id="281" r:id="rId6"/>
    <p:sldId id="276" r:id="rId7"/>
    <p:sldId id="277" r:id="rId8"/>
    <p:sldId id="278" r:id="rId9"/>
    <p:sldId id="282" r:id="rId10"/>
    <p:sldId id="289" r:id="rId11"/>
    <p:sldId id="285" r:id="rId12"/>
    <p:sldId id="290" r:id="rId13"/>
    <p:sldId id="287" r:id="rId14"/>
    <p:sldId id="286" r:id="rId15"/>
    <p:sldId id="273" r:id="rId16"/>
  </p:sldIdLst>
  <p:sldSz cx="12192000" cy="6858000"/>
  <p:notesSz cx="6858000" cy="9144000"/>
  <p:embeddedFontLst>
    <p:embeddedFont>
      <p:font typeface="DX시인과나" panose="02020600000000000000" pitchFamily="18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33F50"/>
    <a:srgbClr val="000000"/>
    <a:srgbClr val="F2F2F2"/>
    <a:srgbClr val="5B9BD5"/>
    <a:srgbClr val="FFFFFF"/>
    <a:srgbClr val="063DB8"/>
    <a:srgbClr val="FFD966"/>
    <a:srgbClr val="152543"/>
    <a:srgbClr val="00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93BE-3E3B-456E-8F34-EE97AA481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1880DF-9135-4B67-A552-105CA035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E688A-C32C-432F-8CD2-DEA979CD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E27BF-846F-431E-B635-9FAFA2CB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A3D54-DCAD-4CC8-A4F2-F099CF76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055A-E9EB-45C7-B640-52056804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52B54B-3464-4A6A-95E1-DE8B45B29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54990-FA51-4452-872D-471081C5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A22CE-6776-4016-A93F-DC5E3CD8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DFA7-D155-4A6E-BEAC-C2223C71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30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09A92-9C5C-4E59-9000-DFBE94C9B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B9EF1-2793-477A-B8E5-765BBFC56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48FA3-40C3-4F9C-9C2F-2337C74D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AAA39-8E64-4F6C-956D-60146C30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E0025-C847-4367-939B-4B4BDD9A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AFFDE-93A9-4CD6-801A-E7B4E5D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82DAD-73A1-4C10-84FC-60ADD2A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850EC-776B-4B44-A126-48CBBA0A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ADCCF-CECC-482D-B4E2-F4D0C32E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84256-DDEA-492A-B06A-FA73BCAA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F8689-3657-4196-B55A-6B799B75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65A40-6E05-4C25-868B-832A5943B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A7C80-A651-46B5-938D-E82A7431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BD6E1-C265-4A7F-846D-C60C9F90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FF538-0A78-444B-9EBF-F41CF17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2CFCD-AB9F-4429-B81D-B32B216D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8872B-A40C-447B-8592-9556B664E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D696C-C378-46CD-956B-37E178888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D2730-A026-470F-B09A-55FC246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2B470-09B7-4DE2-BD59-84091B7B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25244-1E06-405D-A308-C60C0BCE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0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D59C-6A98-4D37-827D-6D8FC12E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E8864-4471-479E-B9AB-1DE083BF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B99D2-10E6-4CBF-8B29-1AEF8B365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1B5B6-1DE9-458F-A8C0-04112A81C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D68FD-8A85-4F0F-9C5E-13AB36B4C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5A0E8-1226-4050-9074-B9FA04F3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CF7FDC-7C91-44E3-9B70-9DE144FF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D203AD-1D2F-42B1-AB53-02583F7C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6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9C264-A17E-4508-A8BD-993BA006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F4686B-1768-40C3-8803-AF7811CC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BF1DA-8D75-4BD1-AAC0-B5083491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CB108-DC64-453A-B694-B71CEB4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4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9B1CC7-68C0-4E72-BA86-E8A0360D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D33360-2CCC-461A-B1A6-1DC270B2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88F71-10B3-4D8F-8C2B-284BF803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57EB8-9BEA-48F3-9C89-B3B4A509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49AFB-EEF4-4FCF-8059-5EE5E520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87F31-2153-4B3E-B044-09BD66D4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5A5A4-7205-4EEC-8CEE-CCCE9202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D7F81-4B1F-4B8A-93DA-CC96358A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AA47-9509-4E18-A31D-72A55848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9277-6645-4FEE-A4C3-3D0E8F42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8F8FF3-1DA5-4CF4-A757-1DCE8ADFF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E8ABB-6E0C-4AF4-90D3-65DAD4433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2D5E0-98E0-461F-9379-2FC94D45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B4B88-99C8-4D37-B63B-6B8BF120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6A43F-D7F3-4C73-A1E9-C643C63A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4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66A209-CD3E-444D-AE1E-3877B211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FEBC0-4247-4308-8EB9-C48945E9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311D-A2C1-4A2F-8119-AB4F23052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EA708-5E36-4B02-8E34-24D7F87E672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B89A1-244E-40AD-BE2A-10F7D8246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86B27-C2BE-4D21-A8CF-43B02B1A6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3096685" y="1930902"/>
            <a:ext cx="5998629" cy="2794404"/>
            <a:chOff x="4736756" y="2784844"/>
            <a:chExt cx="2783472" cy="20873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4907466" y="2964012"/>
              <a:ext cx="2361968" cy="19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안녕이 </a:t>
              </a:r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</a:t>
              </a:r>
            </a:p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감정 치료를 위한 </a:t>
              </a:r>
              <a:r>
                <a:rPr lang="ko-KR" altLang="en-US" sz="32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챗봇</a:t>
              </a:r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기반 스마트 램프</a:t>
              </a:r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시계보니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(12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)</a:t>
              </a:r>
            </a:p>
            <a:p>
              <a:pPr algn="dist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허성현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윤상원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박희망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김용현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김화연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배경륜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9434" y="368057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3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CE64B5-286E-4111-B6A7-E7A3AC4EAD2E}"/>
              </a:ext>
            </a:extLst>
          </p:cNvPr>
          <p:cNvSpPr/>
          <p:nvPr/>
        </p:nvSpPr>
        <p:spPr>
          <a:xfrm>
            <a:off x="824645" y="1962274"/>
            <a:ext cx="2410690" cy="34675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684E63-4765-4040-97B5-E77E91A58BDA}"/>
              </a:ext>
            </a:extLst>
          </p:cNvPr>
          <p:cNvSpPr/>
          <p:nvPr/>
        </p:nvSpPr>
        <p:spPr>
          <a:xfrm>
            <a:off x="1187613" y="2157931"/>
            <a:ext cx="172984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DX시인과나"/>
              </a:rPr>
              <a:t>사용자 감정 분석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F15949F-77C2-4E7A-A967-FDAA0D6CB2DC}"/>
              </a:ext>
            </a:extLst>
          </p:cNvPr>
          <p:cNvCxnSpPr>
            <a:cxnSpLocks/>
          </p:cNvCxnSpPr>
          <p:nvPr/>
        </p:nvCxnSpPr>
        <p:spPr>
          <a:xfrm>
            <a:off x="2968184" y="215732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89C4A-ED76-47ED-8D82-C8847638C7DD}"/>
              </a:ext>
            </a:extLst>
          </p:cNvPr>
          <p:cNvSpPr/>
          <p:nvPr/>
        </p:nvSpPr>
        <p:spPr>
          <a:xfrm>
            <a:off x="3540850" y="1962274"/>
            <a:ext cx="2410690" cy="34675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251E2C-C6C9-4709-9AC7-433BB61AFEEC}"/>
              </a:ext>
            </a:extLst>
          </p:cNvPr>
          <p:cNvSpPr/>
          <p:nvPr/>
        </p:nvSpPr>
        <p:spPr>
          <a:xfrm>
            <a:off x="3903818" y="2157931"/>
            <a:ext cx="172984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DX시인과나"/>
              </a:rPr>
              <a:t>조명출력</a:t>
            </a:r>
            <a:endParaRPr lang="ko-KR" altLang="en-US" sz="1600" dirty="0">
              <a:latin typeface="나눔바른고딕" panose="020B0603020101020101" pitchFamily="50" charset="-127"/>
              <a:ea typeface="DX시인과나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EE07681-2F87-4F19-96AA-E8CCDECAA18E}"/>
              </a:ext>
            </a:extLst>
          </p:cNvPr>
          <p:cNvCxnSpPr>
            <a:cxnSpLocks/>
          </p:cNvCxnSpPr>
          <p:nvPr/>
        </p:nvCxnSpPr>
        <p:spPr>
          <a:xfrm>
            <a:off x="5684389" y="215732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47A7F6-3162-4D1E-95EE-B374F516077E}"/>
              </a:ext>
            </a:extLst>
          </p:cNvPr>
          <p:cNvSpPr/>
          <p:nvPr/>
        </p:nvSpPr>
        <p:spPr>
          <a:xfrm>
            <a:off x="6257055" y="1962274"/>
            <a:ext cx="2410690" cy="34675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9F51B-C6BA-4B5D-AD49-89215EE7BB27}"/>
              </a:ext>
            </a:extLst>
          </p:cNvPr>
          <p:cNvSpPr/>
          <p:nvPr/>
        </p:nvSpPr>
        <p:spPr>
          <a:xfrm>
            <a:off x="6620023" y="2157931"/>
            <a:ext cx="172984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DX시인과나"/>
              </a:rPr>
              <a:t>음악 출력</a:t>
            </a:r>
            <a:endParaRPr lang="ko-KR" altLang="en-US" sz="1600" dirty="0">
              <a:latin typeface="나눔바른고딕" panose="020B0603020101020101" pitchFamily="50" charset="-127"/>
              <a:ea typeface="DX시인과나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0C84DDC-CA19-4BA2-94CA-7CFAD441AD31}"/>
              </a:ext>
            </a:extLst>
          </p:cNvPr>
          <p:cNvCxnSpPr>
            <a:cxnSpLocks/>
          </p:cNvCxnSpPr>
          <p:nvPr/>
        </p:nvCxnSpPr>
        <p:spPr>
          <a:xfrm>
            <a:off x="8400594" y="215732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96733A-920E-483C-90A2-B4B5BB420508}"/>
              </a:ext>
            </a:extLst>
          </p:cNvPr>
          <p:cNvSpPr/>
          <p:nvPr/>
        </p:nvSpPr>
        <p:spPr>
          <a:xfrm>
            <a:off x="8973260" y="1962274"/>
            <a:ext cx="2410690" cy="34675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0C4B0-19AF-44B1-8029-7C4E76D14D9B}"/>
              </a:ext>
            </a:extLst>
          </p:cNvPr>
          <p:cNvSpPr/>
          <p:nvPr/>
        </p:nvSpPr>
        <p:spPr>
          <a:xfrm>
            <a:off x="9336228" y="2157931"/>
            <a:ext cx="172984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DX시인과나"/>
              </a:rPr>
              <a:t>글귀 출력</a:t>
            </a:r>
            <a:endParaRPr lang="ko-KR" altLang="en-US" sz="1600" dirty="0">
              <a:latin typeface="나눔바른고딕" panose="020B0603020101020101" pitchFamily="50" charset="-127"/>
              <a:ea typeface="DX시인과나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B18DF83-6C7F-4134-AF29-0E648FED73C0}"/>
              </a:ext>
            </a:extLst>
          </p:cNvPr>
          <p:cNvCxnSpPr>
            <a:cxnSpLocks/>
          </p:cNvCxnSpPr>
          <p:nvPr/>
        </p:nvCxnSpPr>
        <p:spPr>
          <a:xfrm>
            <a:off x="11116799" y="215732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C7D536-D61B-4BAE-89AF-9CCA75ED28F3}"/>
              </a:ext>
            </a:extLst>
          </p:cNvPr>
          <p:cNvSpPr txBox="1"/>
          <p:nvPr/>
        </p:nvSpPr>
        <p:spPr>
          <a:xfrm>
            <a:off x="6407011" y="4402484"/>
            <a:ext cx="2110777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음악리스트를 감정과 매칭하여 출력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135E84-C1CE-4867-8E81-2A0437E9E729}"/>
              </a:ext>
            </a:extLst>
          </p:cNvPr>
          <p:cNvSpPr txBox="1"/>
          <p:nvPr/>
        </p:nvSpPr>
        <p:spPr>
          <a:xfrm>
            <a:off x="9386953" y="4012725"/>
            <a:ext cx="1729846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TTS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글귀를 감정과 매칭하여 출력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403261-9337-4DE0-9ABD-B7657A5C1439}"/>
              </a:ext>
            </a:extLst>
          </p:cNvPr>
          <p:cNvSpPr txBox="1"/>
          <p:nvPr/>
        </p:nvSpPr>
        <p:spPr>
          <a:xfrm>
            <a:off x="1144810" y="4227437"/>
            <a:ext cx="18154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감정어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사전 생성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STT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CNN, NLP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0212EE-85B6-455B-A8FA-577E6839F886}"/>
              </a:ext>
            </a:extLst>
          </p:cNvPr>
          <p:cNvSpPr txBox="1"/>
          <p:nvPr/>
        </p:nvSpPr>
        <p:spPr>
          <a:xfrm>
            <a:off x="3577873" y="4365430"/>
            <a:ext cx="2336644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네오픽셀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RGBW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감정과 매칭하여 출력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88FC966-0563-421F-BE0F-A567629E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83" y="2593689"/>
            <a:ext cx="1630925" cy="163706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68DB7A0-6962-4F84-8130-5B20B49B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30635" y="2568540"/>
            <a:ext cx="1643800" cy="1675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06" y="2902062"/>
            <a:ext cx="1293786" cy="11106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877" y="2902063"/>
            <a:ext cx="1008548" cy="100854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614153-F6C9-47E0-A98D-709A40F00198}"/>
              </a:ext>
            </a:extLst>
          </p:cNvPr>
          <p:cNvSpPr/>
          <p:nvPr/>
        </p:nvSpPr>
        <p:spPr>
          <a:xfrm>
            <a:off x="1502692" y="510958"/>
            <a:ext cx="360832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기능 및 사용기술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98C597-E369-4C38-BBEE-49E34EDDB281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기능별 사용기술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67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C45FF4-7AAB-4C87-B825-91E96E19CD71}"/>
              </a:ext>
            </a:extLst>
          </p:cNvPr>
          <p:cNvGrpSpPr/>
          <p:nvPr/>
        </p:nvGrpSpPr>
        <p:grpSpPr>
          <a:xfrm>
            <a:off x="830193" y="1853980"/>
            <a:ext cx="10503942" cy="4583396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EE54753-0589-4B49-9730-33CE49111634}"/>
                </a:ext>
              </a:extLst>
            </p:cNvPr>
            <p:cNvCxnSpPr>
              <a:cxnSpLocks/>
            </p:cNvCxnSpPr>
            <p:nvPr/>
          </p:nvCxnSpPr>
          <p:spPr>
            <a:xfrm>
              <a:off x="357751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6E48CB-541C-41A7-BA4B-3C268C4A9D7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" b="6974"/>
          <a:stretch/>
        </p:blipFill>
        <p:spPr>
          <a:xfrm>
            <a:off x="968108" y="2116602"/>
            <a:ext cx="23400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1DAAED-4B9C-4FD8-93B6-A7B49EA52B29}"/>
              </a:ext>
            </a:extLst>
          </p:cNvPr>
          <p:cNvSpPr txBox="1"/>
          <p:nvPr/>
        </p:nvSpPr>
        <p:spPr>
          <a:xfrm>
            <a:off x="968108" y="4379176"/>
            <a:ext cx="232032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감정에 어울리는 음악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글귀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조명 색 리서치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테이블 설계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음악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글귀 데이터 수집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DD7BC-EA1B-4FD1-8F2E-D30662F72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73" y="2116602"/>
            <a:ext cx="2332801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AEEF2BC-D279-E74C-BC24-3132E0AF8EDD}"/>
              </a:ext>
            </a:extLst>
          </p:cNvPr>
          <p:cNvGrpSpPr/>
          <p:nvPr/>
        </p:nvGrpSpPr>
        <p:grpSpPr>
          <a:xfrm>
            <a:off x="1055544" y="4025376"/>
            <a:ext cx="2172757" cy="315358"/>
            <a:chOff x="1075209" y="4025376"/>
            <a:chExt cx="2172757" cy="31535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684E63-4765-4040-97B5-E77E91A58BDA}"/>
                </a:ext>
              </a:extLst>
            </p:cNvPr>
            <p:cNvSpPr/>
            <p:nvPr/>
          </p:nvSpPr>
          <p:spPr>
            <a:xfrm>
              <a:off x="111737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Big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C272BC7-983B-434A-A921-D11091F9F9CE}"/>
                </a:ext>
              </a:extLst>
            </p:cNvPr>
            <p:cNvCxnSpPr/>
            <p:nvPr/>
          </p:nvCxnSpPr>
          <p:spPr>
            <a:xfrm>
              <a:off x="1075209" y="4031134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F15949F-77C2-4E7A-A967-FDAA0D6CB2DC}"/>
                </a:ext>
              </a:extLst>
            </p:cNvPr>
            <p:cNvCxnSpPr/>
            <p:nvPr/>
          </p:nvCxnSpPr>
          <p:spPr>
            <a:xfrm>
              <a:off x="324796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A80950-CB7F-D04E-A147-0F586953E977}"/>
              </a:ext>
            </a:extLst>
          </p:cNvPr>
          <p:cNvGrpSpPr/>
          <p:nvPr/>
        </p:nvGrpSpPr>
        <p:grpSpPr>
          <a:xfrm>
            <a:off x="3657093" y="4025376"/>
            <a:ext cx="2175957" cy="315966"/>
            <a:chOff x="3676758" y="4025376"/>
            <a:chExt cx="2175957" cy="3159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DCAC96-5193-4D30-AD6E-EB5188A3B9F0}"/>
                </a:ext>
              </a:extLst>
            </p:cNvPr>
            <p:cNvSpPr/>
            <p:nvPr/>
          </p:nvSpPr>
          <p:spPr>
            <a:xfrm>
              <a:off x="373290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9B58E6D-BBF2-4411-B6F6-D62BD412ECE4}"/>
                </a:ext>
              </a:extLst>
            </p:cNvPr>
            <p:cNvCxnSpPr/>
            <p:nvPr/>
          </p:nvCxnSpPr>
          <p:spPr>
            <a:xfrm>
              <a:off x="3676758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9BE4C2-5A36-4090-AEAD-3EE8B25D6FD2}"/>
                </a:ext>
              </a:extLst>
            </p:cNvPr>
            <p:cNvCxnSpPr/>
            <p:nvPr/>
          </p:nvCxnSpPr>
          <p:spPr>
            <a:xfrm>
              <a:off x="5852715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A9058BA-CC03-0443-8B9D-E277FB7B6365}"/>
              </a:ext>
            </a:extLst>
          </p:cNvPr>
          <p:cNvGrpSpPr/>
          <p:nvPr/>
        </p:nvGrpSpPr>
        <p:grpSpPr>
          <a:xfrm>
            <a:off x="6277826" y="4025376"/>
            <a:ext cx="2179085" cy="315966"/>
            <a:chOff x="6297491" y="4025376"/>
            <a:chExt cx="2179085" cy="31596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BF960A-61B3-47AB-BE99-5AEEC5CB6A19}"/>
                </a:ext>
              </a:extLst>
            </p:cNvPr>
            <p:cNvSpPr/>
            <p:nvPr/>
          </p:nvSpPr>
          <p:spPr>
            <a:xfrm>
              <a:off x="6348070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6463971-9CCE-4A80-A4D3-D0CAD02385F5}"/>
                </a:ext>
              </a:extLst>
            </p:cNvPr>
            <p:cNvCxnSpPr/>
            <p:nvPr/>
          </p:nvCxnSpPr>
          <p:spPr>
            <a:xfrm>
              <a:off x="6297491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521B93-1DFE-4D59-8E0A-CCCF1A24E94F}"/>
                </a:ext>
              </a:extLst>
            </p:cNvPr>
            <p:cNvCxnSpPr/>
            <p:nvPr/>
          </p:nvCxnSpPr>
          <p:spPr>
            <a:xfrm>
              <a:off x="847657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1EC665-7B10-7A4A-9F7C-625216ADA89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2" y="2109342"/>
            <a:ext cx="23688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585DBC-3DED-4440-9C8A-C94436D505F2}"/>
              </a:ext>
            </a:extLst>
          </p:cNvPr>
          <p:cNvSpPr txBox="1"/>
          <p:nvPr/>
        </p:nvSpPr>
        <p:spPr>
          <a:xfrm>
            <a:off x="8862282" y="4429134"/>
            <a:ext cx="232032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테이블을 위한 정형 데이터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글귀 등의 미디어 컨텐츠 활용을 위한 미디어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리소스 활용을 위한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5B6879-0C66-0440-A289-04287EA691E7}"/>
              </a:ext>
            </a:extLst>
          </p:cNvPr>
          <p:cNvGrpSpPr/>
          <p:nvPr/>
        </p:nvGrpSpPr>
        <p:grpSpPr>
          <a:xfrm>
            <a:off x="8928167" y="4025376"/>
            <a:ext cx="2179085" cy="315966"/>
            <a:chOff x="8947832" y="4025376"/>
            <a:chExt cx="2179085" cy="3159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8ED22A-1D1A-264E-81E7-CAADA5B356EA}"/>
                </a:ext>
              </a:extLst>
            </p:cNvPr>
            <p:cNvSpPr/>
            <p:nvPr/>
          </p:nvSpPr>
          <p:spPr>
            <a:xfrm>
              <a:off x="8998411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Cloud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연결선 33">
              <a:extLst>
                <a:ext uri="{FF2B5EF4-FFF2-40B4-BE49-F238E27FC236}">
                  <a16:creationId xmlns:a16="http://schemas.microsoft.com/office/drawing/2014/main" id="{BD646C44-D9E0-9242-B4A5-CA680D9CA029}"/>
                </a:ext>
              </a:extLst>
            </p:cNvPr>
            <p:cNvCxnSpPr/>
            <p:nvPr/>
          </p:nvCxnSpPr>
          <p:spPr>
            <a:xfrm>
              <a:off x="8947832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44">
              <a:extLst>
                <a:ext uri="{FF2B5EF4-FFF2-40B4-BE49-F238E27FC236}">
                  <a16:creationId xmlns:a16="http://schemas.microsoft.com/office/drawing/2014/main" id="{D6F69CC4-3C52-FA41-8B98-C02AD6CEF9DD}"/>
                </a:ext>
              </a:extLst>
            </p:cNvPr>
            <p:cNvCxnSpPr/>
            <p:nvPr/>
          </p:nvCxnSpPr>
          <p:spPr>
            <a:xfrm>
              <a:off x="11126917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">
            <a:extLst>
              <a:ext uri="{FF2B5EF4-FFF2-40B4-BE49-F238E27FC236}">
                <a16:creationId xmlns:a16="http://schemas.microsoft.com/office/drawing/2014/main" id="{BFE236CB-665D-C947-A5F3-4F18098F587D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076335" y="1853980"/>
            <a:ext cx="5829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">
            <a:extLst>
              <a:ext uri="{FF2B5EF4-FFF2-40B4-BE49-F238E27FC236}">
                <a16:creationId xmlns:a16="http://schemas.microsoft.com/office/drawing/2014/main" id="{7F4EE206-7B7D-7A4C-B1B8-64D82B73611C}"/>
              </a:ext>
            </a:extLst>
          </p:cNvPr>
          <p:cNvCxnSpPr>
            <a:cxnSpLocks/>
          </p:cNvCxnSpPr>
          <p:nvPr/>
        </p:nvCxnSpPr>
        <p:spPr>
          <a:xfrm>
            <a:off x="8701002" y="1853980"/>
            <a:ext cx="0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F1FCD7-15F8-F941-9867-BD59ADF521B1}"/>
              </a:ext>
            </a:extLst>
          </p:cNvPr>
          <p:cNvSpPr txBox="1"/>
          <p:nvPr/>
        </p:nvSpPr>
        <p:spPr>
          <a:xfrm>
            <a:off x="3571021" y="4523687"/>
            <a:ext cx="23203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된 데이터를 활용한 인공 감정 모델 생성 및 학습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분류기 테스트를 통해 정확도와 정밀도 측정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3D2AB-91E8-7B4F-B5B4-98C7C235693F}"/>
              </a:ext>
            </a:extLst>
          </p:cNvPr>
          <p:cNvSpPr txBox="1"/>
          <p:nvPr/>
        </p:nvSpPr>
        <p:spPr>
          <a:xfrm>
            <a:off x="6202494" y="4523687"/>
            <a:ext cx="2320322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분석을 할 수 있도록 사용자의 음성을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변환하여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RGBW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센서를 이용하여 사용자의 감정에 따른 조명을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4208E0D-940E-E049-8233-96E0BFD5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/>
        </p:blipFill>
        <p:spPr>
          <a:xfrm>
            <a:off x="3578082" y="2112355"/>
            <a:ext cx="2364831" cy="155166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D709FF-3FC2-4521-908E-1C83F1EB4ECB}"/>
              </a:ext>
            </a:extLst>
          </p:cNvPr>
          <p:cNvSpPr/>
          <p:nvPr/>
        </p:nvSpPr>
        <p:spPr>
          <a:xfrm>
            <a:off x="1502692" y="510958"/>
            <a:ext cx="360832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기능 및 사용기술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50B506-C34A-49EB-BC5A-47023220B24D}"/>
              </a:ext>
            </a:extLst>
          </p:cNvPr>
          <p:cNvSpPr/>
          <p:nvPr/>
        </p:nvSpPr>
        <p:spPr>
          <a:xfrm>
            <a:off x="638872" y="1095907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분야별 사용기술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수행절차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-245995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수행절차 순서도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CEF7F1-535E-4318-A403-A8ADFEFD9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34" y="1729092"/>
            <a:ext cx="8600132" cy="48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7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2D616-EF7F-4320-8617-3387A88C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737128"/>
            <a:ext cx="8115300" cy="45478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-245995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수행절차 순서도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80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수행절차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68D68-6BE1-461B-B5BA-432A8154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0" y="1696524"/>
            <a:ext cx="9097559" cy="454877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9972D7-5D3A-450E-93C4-EC3201A131BB}"/>
              </a:ext>
            </a:extLst>
          </p:cNvPr>
          <p:cNvSpPr/>
          <p:nvPr/>
        </p:nvSpPr>
        <p:spPr>
          <a:xfrm>
            <a:off x="-741392" y="96141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25064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4744306" y="2784278"/>
            <a:ext cx="2703388" cy="1289445"/>
            <a:chOff x="4736756" y="2784844"/>
            <a:chExt cx="2703388" cy="1289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5020502" y="2890391"/>
              <a:ext cx="21509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경청해주셔서</a:t>
              </a:r>
              <a:endParaRPr lang="en-US" altLang="ko-KR" sz="240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320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감사합니다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9350" y="3627675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9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19C8213-B38D-48A1-9870-9575C71CE821}"/>
              </a:ext>
            </a:extLst>
          </p:cNvPr>
          <p:cNvCxnSpPr>
            <a:cxnSpLocks/>
          </p:cNvCxnSpPr>
          <p:nvPr/>
        </p:nvCxnSpPr>
        <p:spPr>
          <a:xfrm flipH="1">
            <a:off x="1596000" y="2434856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AE525F-0EC5-4782-BC60-2CA64FEB8E42}"/>
              </a:ext>
            </a:extLst>
          </p:cNvPr>
          <p:cNvGrpSpPr/>
          <p:nvPr/>
        </p:nvGrpSpPr>
        <p:grpSpPr>
          <a:xfrm>
            <a:off x="5466245" y="947218"/>
            <a:ext cx="1259510" cy="531616"/>
            <a:chOff x="1181193" y="1305151"/>
            <a:chExt cx="1259510" cy="5847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AE3A0E-7DAB-49F6-8428-9F3E42DAC668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목차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1C3C70A-8FFE-41B8-8170-308408E1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0B14286-5F08-4B2A-A470-64AF831BC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7AC167-C90C-4D2D-813E-AEE8E3315910}"/>
              </a:ext>
            </a:extLst>
          </p:cNvPr>
          <p:cNvCxnSpPr>
            <a:cxnSpLocks/>
          </p:cNvCxnSpPr>
          <p:nvPr/>
        </p:nvCxnSpPr>
        <p:spPr>
          <a:xfrm flipH="1">
            <a:off x="1596000" y="4296351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F51CE-9F93-46C2-A918-3805AD151B08}"/>
              </a:ext>
            </a:extLst>
          </p:cNvPr>
          <p:cNvSpPr/>
          <p:nvPr/>
        </p:nvSpPr>
        <p:spPr>
          <a:xfrm>
            <a:off x="2212225" y="3033000"/>
            <a:ext cx="1736441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16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CB05DF-6F7C-4AE3-A7AD-614F86D52F68}"/>
              </a:ext>
            </a:extLst>
          </p:cNvPr>
          <p:cNvSpPr/>
          <p:nvPr/>
        </p:nvSpPr>
        <p:spPr>
          <a:xfrm>
            <a:off x="7565925" y="4939653"/>
            <a:ext cx="1398554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수행 절차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2FC55F-BB04-4250-9CF7-9BCDE2CE9DA2}"/>
              </a:ext>
            </a:extLst>
          </p:cNvPr>
          <p:cNvSpPr/>
          <p:nvPr/>
        </p:nvSpPr>
        <p:spPr>
          <a:xfrm>
            <a:off x="5891825" y="3033000"/>
            <a:ext cx="1529408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0E0B0-181B-4121-A1B5-37C73C8BE611}"/>
              </a:ext>
            </a:extLst>
          </p:cNvPr>
          <p:cNvSpPr/>
          <p:nvPr/>
        </p:nvSpPr>
        <p:spPr>
          <a:xfrm>
            <a:off x="3877696" y="4939653"/>
            <a:ext cx="1910382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기능 및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사용기술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3F9D00-ABA1-4226-BA81-8E02BC9F221F}"/>
              </a:ext>
            </a:extLst>
          </p:cNvPr>
          <p:cNvSpPr txBox="1"/>
          <p:nvPr/>
        </p:nvSpPr>
        <p:spPr>
          <a:xfrm>
            <a:off x="2831019" y="258485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01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43F34C-8DEB-4CF8-B68A-7233765B4F81}"/>
              </a:ext>
            </a:extLst>
          </p:cNvPr>
          <p:cNvSpPr txBox="1"/>
          <p:nvPr/>
        </p:nvSpPr>
        <p:spPr>
          <a:xfrm>
            <a:off x="6389377" y="257809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02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FF3A4D-58D0-4714-8D22-E87E8BB4B41E}"/>
              </a:ext>
            </a:extLst>
          </p:cNvPr>
          <p:cNvSpPr txBox="1"/>
          <p:nvPr/>
        </p:nvSpPr>
        <p:spPr>
          <a:xfrm>
            <a:off x="4583461" y="448475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03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9DCDAB7-D554-421B-A96E-2B27B6BCC631}"/>
              </a:ext>
            </a:extLst>
          </p:cNvPr>
          <p:cNvSpPr txBox="1"/>
          <p:nvPr/>
        </p:nvSpPr>
        <p:spPr>
          <a:xfrm>
            <a:off x="8015775" y="447798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04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D33A01-546B-458B-AA4B-E0B8436A946C}"/>
              </a:ext>
            </a:extLst>
          </p:cNvPr>
          <p:cNvSpPr/>
          <p:nvPr/>
        </p:nvSpPr>
        <p:spPr>
          <a:xfrm>
            <a:off x="3026446" y="2387618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F8B8C8-01C5-4593-A048-B84F8545F1A3}"/>
              </a:ext>
            </a:extLst>
          </p:cNvPr>
          <p:cNvSpPr/>
          <p:nvPr/>
        </p:nvSpPr>
        <p:spPr>
          <a:xfrm>
            <a:off x="6584804" y="2380856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2AD0AF-5FC5-47D3-BAAF-3A99E9C30B06}"/>
              </a:ext>
            </a:extLst>
          </p:cNvPr>
          <p:cNvSpPr/>
          <p:nvPr/>
        </p:nvSpPr>
        <p:spPr>
          <a:xfrm>
            <a:off x="4778887" y="4287509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8DA576-6739-450D-BA80-0FD4D0105A3A}"/>
              </a:ext>
            </a:extLst>
          </p:cNvPr>
          <p:cNvSpPr/>
          <p:nvPr/>
        </p:nvSpPr>
        <p:spPr>
          <a:xfrm>
            <a:off x="8211202" y="4245572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FFFE2C-1210-1C46-802C-FB29B3621132}"/>
              </a:ext>
            </a:extLst>
          </p:cNvPr>
          <p:cNvGrpSpPr/>
          <p:nvPr/>
        </p:nvGrpSpPr>
        <p:grpSpPr>
          <a:xfrm>
            <a:off x="3250237" y="1913132"/>
            <a:ext cx="2945357" cy="1839718"/>
            <a:chOff x="3317256" y="2315599"/>
            <a:chExt cx="2621428" cy="16463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1DAAED-4B9C-4FD8-93B6-A7B49EA52B29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윤상원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박희망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AEEF2BC-D279-E74C-BC24-3132E0AF8EDD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4684E63-4765-4040-97B5-E77E91A58BDA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Big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Data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C272BC7-983B-434A-A921-D11091F9F9CE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F15949F-77C2-4E7A-A967-FDAA0D6CB2DC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81DD59-6CEF-B847-AF34-13D3548263A8}"/>
              </a:ext>
            </a:extLst>
          </p:cNvPr>
          <p:cNvGrpSpPr/>
          <p:nvPr/>
        </p:nvGrpSpPr>
        <p:grpSpPr>
          <a:xfrm>
            <a:off x="6096000" y="1913132"/>
            <a:ext cx="2945357" cy="1839718"/>
            <a:chOff x="3317256" y="2315599"/>
            <a:chExt cx="2621428" cy="16463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0AB51E7-467F-EB4C-B3F7-0A566F00B8B2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김용현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김화연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4AE3E74-0F45-BD40-89C6-DA015247272B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2FF9E06-25F3-DB41-8AD6-1955AFB978A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AI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7" name="직선 연결선 5">
                <a:extLst>
                  <a:ext uri="{FF2B5EF4-FFF2-40B4-BE49-F238E27FC236}">
                    <a16:creationId xmlns:a16="http://schemas.microsoft.com/office/drawing/2014/main" id="{CDAA3B8E-7F4B-AD4D-8BE6-690ED1207CF8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30">
                <a:extLst>
                  <a:ext uri="{FF2B5EF4-FFF2-40B4-BE49-F238E27FC236}">
                    <a16:creationId xmlns:a16="http://schemas.microsoft.com/office/drawing/2014/main" id="{AE3CE9E0-AD96-B64C-9808-DA195EB29ED6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E4D6E85-D799-6C4A-8702-3965F8C1E93A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6AADCCB-B07E-4E4F-B035-2C9C81F030F3}"/>
              </a:ext>
            </a:extLst>
          </p:cNvPr>
          <p:cNvGrpSpPr/>
          <p:nvPr/>
        </p:nvGrpSpPr>
        <p:grpSpPr>
          <a:xfrm>
            <a:off x="3250237" y="3824577"/>
            <a:ext cx="2945357" cy="1839718"/>
            <a:chOff x="3317256" y="2315599"/>
            <a:chExt cx="2621428" cy="164630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59F3E26-9963-0846-A0D9-9DCCC619F846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배경륜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4169E35-1893-B440-9ED2-A614BBB8994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38051B8-647E-CC4F-A9B2-AC602586760B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IoT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95" name="직선 연결선 5">
                <a:extLst>
                  <a:ext uri="{FF2B5EF4-FFF2-40B4-BE49-F238E27FC236}">
                    <a16:creationId xmlns:a16="http://schemas.microsoft.com/office/drawing/2014/main" id="{BC2D083A-A116-A940-BECD-B07316AA05CC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30">
                <a:extLst>
                  <a:ext uri="{FF2B5EF4-FFF2-40B4-BE49-F238E27FC236}">
                    <a16:creationId xmlns:a16="http://schemas.microsoft.com/office/drawing/2014/main" id="{8C2C8492-91E4-F84C-8689-14C1D01AA31D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37028C-0FAA-2B45-9ADF-444DA7299EB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1C1E5CB-8ECC-8D40-8D42-2C72C7AD5C1B}"/>
              </a:ext>
            </a:extLst>
          </p:cNvPr>
          <p:cNvGrpSpPr/>
          <p:nvPr/>
        </p:nvGrpSpPr>
        <p:grpSpPr>
          <a:xfrm>
            <a:off x="6096000" y="3824577"/>
            <a:ext cx="2945357" cy="1839718"/>
            <a:chOff x="3317256" y="2315599"/>
            <a:chExt cx="2621428" cy="164630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D439F3-DE9D-CD42-AAA4-58B12D4DB475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허성현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5F550DE-EDCD-5E49-960F-A6277019AF2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BE90A30-7787-7644-A009-C40785DEAE4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Cloud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102" name="직선 연결선 5">
                <a:extLst>
                  <a:ext uri="{FF2B5EF4-FFF2-40B4-BE49-F238E27FC236}">
                    <a16:creationId xmlns:a16="http://schemas.microsoft.com/office/drawing/2014/main" id="{45E59EA9-9E7A-5644-BA0C-2FBE390198C2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30">
                <a:extLst>
                  <a:ext uri="{FF2B5EF4-FFF2-40B4-BE49-F238E27FC236}">
                    <a16:creationId xmlns:a16="http://schemas.microsoft.com/office/drawing/2014/main" id="{59EA8A8C-1B84-C441-A107-8269E18C999E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63F0E7-7CE8-D04E-863E-844C7973940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02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61194" y="1099796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18D9E-D6D6-48E6-8435-A9C4C789B638}"/>
              </a:ext>
            </a:extLst>
          </p:cNvPr>
          <p:cNvSpPr txBox="1"/>
          <p:nvPr/>
        </p:nvSpPr>
        <p:spPr>
          <a:xfrm>
            <a:off x="8032823" y="4514433"/>
            <a:ext cx="287447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질병으로 산재를 신청한 현황이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급격한 수치로 늘어났다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CA369-520B-442B-9AA3-DD01D59BECDD}"/>
              </a:ext>
            </a:extLst>
          </p:cNvPr>
          <p:cNvSpPr txBox="1"/>
          <p:nvPr/>
        </p:nvSpPr>
        <p:spPr>
          <a:xfrm>
            <a:off x="1252310" y="4518835"/>
            <a:ext cx="298668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인해 우울증을 겪는 인원이 최대치를 달성하려고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만명이 우울증 치료를 받았으나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년도에는 상반기에만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만명으로 계산되어 최대치를 경신했다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3355-77AA-41B0-8A29-A1B52E5FB6E9}"/>
              </a:ext>
            </a:extLst>
          </p:cNvPr>
          <p:cNvSpPr txBox="1"/>
          <p:nvPr/>
        </p:nvSpPr>
        <p:spPr>
          <a:xfrm>
            <a:off x="4472411" y="4518835"/>
            <a:ext cx="3247176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혹은 중퇴한 청년 중 미취업자의 수가 이전보다 늘어나고 있으며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연령대별 우울증 환자 수를 보면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증가율이 가장 높다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취업시장이 불안해지면서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좌절감이 커진 것이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 우울증 환자 증가의 주요 원인이다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8B1EB-09C5-4888-9C1C-4203F3CD56B0}"/>
              </a:ext>
            </a:extLst>
          </p:cNvPr>
          <p:cNvGrpSpPr/>
          <p:nvPr/>
        </p:nvGrpSpPr>
        <p:grpSpPr>
          <a:xfrm>
            <a:off x="1093143" y="1812323"/>
            <a:ext cx="10005713" cy="4234248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E7D41A-9F9F-40EC-BC7F-C0BA02DD8E8D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0D2E37-57C1-4C18-920C-9BEEDE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06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ED3474-056D-4E39-95A0-9EDFD6AF93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408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443081-AAA0-44E5-BFA2-BF0792BDD367}"/>
              </a:ext>
            </a:extLst>
          </p:cNvPr>
          <p:cNvSpPr/>
          <p:nvPr/>
        </p:nvSpPr>
        <p:spPr>
          <a:xfrm>
            <a:off x="1406516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겪는 인원 최대치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CAC027-CB69-4FF6-B7A6-1032382C4A00}"/>
              </a:ext>
            </a:extLst>
          </p:cNvPr>
          <p:cNvSpPr/>
          <p:nvPr/>
        </p:nvSpPr>
        <p:spPr>
          <a:xfrm>
            <a:off x="4756627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미취업자 증가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63D55-812C-4584-9B02-225E3FD05D8C}"/>
              </a:ext>
            </a:extLst>
          </p:cNvPr>
          <p:cNvCxnSpPr/>
          <p:nvPr/>
        </p:nvCxnSpPr>
        <p:spPr>
          <a:xfrm>
            <a:off x="1334246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66870-7809-453C-8016-7E0C1FB06766}"/>
              </a:ext>
            </a:extLst>
          </p:cNvPr>
          <p:cNvCxnSpPr/>
          <p:nvPr/>
        </p:nvCxnSpPr>
        <p:spPr>
          <a:xfrm>
            <a:off x="4135110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5CF7-18AB-473B-935B-0FA550C2FDC9}"/>
              </a:ext>
            </a:extLst>
          </p:cNvPr>
          <p:cNvCxnSpPr/>
          <p:nvPr/>
        </p:nvCxnSpPr>
        <p:spPr>
          <a:xfrm>
            <a:off x="4691523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4A583C-DDD7-4FE0-A401-5FAB30D71F04}"/>
              </a:ext>
            </a:extLst>
          </p:cNvPr>
          <p:cNvCxnSpPr/>
          <p:nvPr/>
        </p:nvCxnSpPr>
        <p:spPr>
          <a:xfrm>
            <a:off x="7496413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BC9753D4-749F-434B-93BE-8826DF31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23" y="1979170"/>
            <a:ext cx="2741629" cy="18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24CE8-3A2D-4E2C-B237-04EB7D52A8BB}"/>
              </a:ext>
            </a:extLst>
          </p:cNvPr>
          <p:cNvSpPr/>
          <p:nvPr/>
        </p:nvSpPr>
        <p:spPr>
          <a:xfrm>
            <a:off x="8097869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정신질병 산재 신청 현황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A4F3B8-1A8D-4CFF-B3E6-FC9EE25F062D}"/>
              </a:ext>
            </a:extLst>
          </p:cNvPr>
          <p:cNvCxnSpPr/>
          <p:nvPr/>
        </p:nvCxnSpPr>
        <p:spPr>
          <a:xfrm>
            <a:off x="8032765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0846B4-A7C7-4752-B77B-DE09DC0E7F38}"/>
              </a:ext>
            </a:extLst>
          </p:cNvPr>
          <p:cNvCxnSpPr/>
          <p:nvPr/>
        </p:nvCxnSpPr>
        <p:spPr>
          <a:xfrm>
            <a:off x="10837655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E2FA1E2-AA2E-4FD3-B4CC-B09FBB40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3" y="1964224"/>
            <a:ext cx="2577044" cy="1845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D98477-DB07-4897-97D8-211808E8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5" y="1930376"/>
            <a:ext cx="2766645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58253" y="1167708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8DFB7C-6D5A-40B1-9CBF-719995A76F6F}"/>
              </a:ext>
            </a:extLst>
          </p:cNvPr>
          <p:cNvSpPr/>
          <p:nvPr/>
        </p:nvSpPr>
        <p:spPr>
          <a:xfrm>
            <a:off x="778727" y="3966408"/>
            <a:ext cx="10634547" cy="238063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45CA7A-F1CF-4B29-A278-C9EDCF38E29B}"/>
              </a:ext>
            </a:extLst>
          </p:cNvPr>
          <p:cNvSpPr/>
          <p:nvPr/>
        </p:nvSpPr>
        <p:spPr>
          <a:xfrm>
            <a:off x="778727" y="2028966"/>
            <a:ext cx="4538546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3E91571-0A42-4D64-BCE7-3E89B67F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5" y="2502625"/>
            <a:ext cx="4090695" cy="91879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19933F-CCF8-4A56-AF38-D0818EBC641C}"/>
              </a:ext>
            </a:extLst>
          </p:cNvPr>
          <p:cNvSpPr/>
          <p:nvPr/>
        </p:nvSpPr>
        <p:spPr>
          <a:xfrm>
            <a:off x="5501619" y="2028965"/>
            <a:ext cx="5911654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A48192E2-52D6-45F9-96AF-FD7AB34EF42A}"/>
              </a:ext>
            </a:extLst>
          </p:cNvPr>
          <p:cNvSpPr txBox="1"/>
          <p:nvPr/>
        </p:nvSpPr>
        <p:spPr>
          <a:xfrm>
            <a:off x="5665457" y="2248365"/>
            <a:ext cx="552979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블루는 코로나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우울감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(blue)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합져진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신조어로 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인한 자가격리나 사회적 거리두기 등으로 일상생활에 큰 변화가 닥치면서 생긴 우울감이나 무기력증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왼쪽처럼 각 지자체에서 마음을 다루기 위한 복지가 제공될 만큼 심각한 상황이다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51BEC-55EB-4560-B14B-B2D6C3C6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4224624"/>
            <a:ext cx="2768650" cy="185181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06B5972-5499-43EE-BB8D-8D131FD310C5}"/>
              </a:ext>
            </a:extLst>
          </p:cNvPr>
          <p:cNvSpPr txBox="1"/>
          <p:nvPr/>
        </p:nvSpPr>
        <p:spPr>
          <a:xfrm>
            <a:off x="1007295" y="4148335"/>
            <a:ext cx="609600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들어 우울증 환자가 급증한 데는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사태의 장기화가 직접적인 영향을 미쳤다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한국건강증진개발원이 전국의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20∼65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남녀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1031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온라인으로 설문조사해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발표한 결과 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응답자의 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40.7%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‘코로나 </a:t>
            </a:r>
            <a:r>
              <a:rPr lang="ko-KR" altLang="en-US" sz="1400" b="1" i="0" dirty="0" err="1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블루’를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경험한 적이 있다고 답했다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올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경기연구원이 전국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시도에 거주하는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설문조사했을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47.5%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‘다소’ 또는 ‘심각’ 수준의 불안이나 우울을 느낀다고 답했다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22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1064012" y="2079811"/>
            <a:ext cx="4035576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환자에게 음악청취가 도움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D27FF4-84CD-44D5-9A52-00B72597198F}"/>
              </a:ext>
            </a:extLst>
          </p:cNvPr>
          <p:cNvGrpSpPr/>
          <p:nvPr/>
        </p:nvGrpSpPr>
        <p:grpSpPr>
          <a:xfrm>
            <a:off x="6312746" y="1616524"/>
            <a:ext cx="4334913" cy="4309205"/>
            <a:chOff x="6096000" y="1401063"/>
            <a:chExt cx="4768404" cy="474012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84A6D6-F691-4164-BBE3-470FF96DDCCE}"/>
                </a:ext>
              </a:extLst>
            </p:cNvPr>
            <p:cNvSpPr/>
            <p:nvPr/>
          </p:nvSpPr>
          <p:spPr>
            <a:xfrm flipV="1">
              <a:off x="6096000" y="1401063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D1DD3B-8FF0-425E-9B0B-0AA7C4A92FCB}"/>
                </a:ext>
              </a:extLst>
            </p:cNvPr>
            <p:cNvSpPr/>
            <p:nvPr/>
          </p:nvSpPr>
          <p:spPr>
            <a:xfrm flipV="1">
              <a:off x="6115379" y="5821081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E0095B-6DCA-4A62-92E9-8DC1DD8E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379" y="1715983"/>
              <a:ext cx="4729646" cy="4105098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699926" y="1902814"/>
            <a:ext cx="4786473" cy="3547726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925129" y="2814917"/>
            <a:ext cx="431334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연구의 결과를 종합해보면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 프로그램 적용이 학업스트레스 감소에 영향을 주는 나타났으며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우울증에도 효과가 있는 것으로 나타나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정신질환환자에게 음악청취 프로그램 적용과 함께 치료를 병행한다면 치료효과를 볼 수 있을 것으로 사료된다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음악청취가 학업스트레스와 우울증에 미치는 영향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682787-8F85-4709-BC9F-20F301402EC1}"/>
              </a:ext>
            </a:extLst>
          </p:cNvPr>
          <p:cNvSpPr/>
          <p:nvPr/>
        </p:nvSpPr>
        <p:spPr>
          <a:xfrm>
            <a:off x="258254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0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206073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조명색과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552438" y="1902814"/>
            <a:ext cx="5407482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767414" y="2709895"/>
            <a:ext cx="497752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결과 각 조명 색상은 기존 색채감성연구에서 드러난 감성적 이미지와 대체로 유사한 감정을 나타내는 것으로 평가되었다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더불어 모든 깜빡임 속도에서 한 쪽의 밸런스가 두드러지는 색상을 관찰할 수 있었는데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red, purple,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나타났다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red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purple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부정적인 감정이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긍정적인 감정이 두드러졌다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실내조명의 색과 조도에 따른 감정 상태에 관한 연구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F55A8E-033D-4D0A-B448-A5A69F4A82EC}"/>
              </a:ext>
            </a:extLst>
          </p:cNvPr>
          <p:cNvSpPr/>
          <p:nvPr/>
        </p:nvSpPr>
        <p:spPr>
          <a:xfrm>
            <a:off x="6096000" y="1902814"/>
            <a:ext cx="5686424" cy="317401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D1CD9325-87F6-4942-B2AC-5614629F2759}"/>
              </a:ext>
            </a:extLst>
          </p:cNvPr>
          <p:cNvSpPr txBox="1"/>
          <p:nvPr/>
        </p:nvSpPr>
        <p:spPr>
          <a:xfrm>
            <a:off x="6192983" y="1974791"/>
            <a:ext cx="55894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저 조도에서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제외한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감정을 유발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특히 많이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낙담과 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무력은 그다지 유발하지 않는 것으로 나타났다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고 조도에서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조도가 높은 경우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활동이 느껴지고 조도가 내려갈수록 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무력이 들기 시작하며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 조도의 경우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당황과 긴장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불안이 느껴졌다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현윤아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디바이스의 조명효과에 대한 사용자의 감정 평가 분석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2019.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9C7074-9F40-40A0-8094-69E68F162526}"/>
              </a:ext>
            </a:extLst>
          </p:cNvPr>
          <p:cNvSpPr/>
          <p:nvPr/>
        </p:nvSpPr>
        <p:spPr>
          <a:xfrm>
            <a:off x="1286733" y="2042736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 조명 색상이 다양한 감정을 유발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74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주제 소개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03CC-B6F5-4C2A-9334-5BE4278891C7}"/>
              </a:ext>
            </a:extLst>
          </p:cNvPr>
          <p:cNvSpPr txBox="1"/>
          <p:nvPr/>
        </p:nvSpPr>
        <p:spPr>
          <a:xfrm>
            <a:off x="2351699" y="2890391"/>
            <a:ext cx="7488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안녕이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</a:t>
            </a:r>
          </a:p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감정 치료를 위한 </a:t>
            </a:r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기반 스마트 램프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75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307168-0044-400A-8194-52D2D13B22A2}"/>
              </a:ext>
            </a:extLst>
          </p:cNvPr>
          <p:cNvSpPr/>
          <p:nvPr/>
        </p:nvSpPr>
        <p:spPr>
          <a:xfrm flipV="1">
            <a:off x="7536970" y="2023558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60832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기능 및 사용기술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B9A88-5D32-4A5F-B73E-2C9337133E76}"/>
              </a:ext>
            </a:extLst>
          </p:cNvPr>
          <p:cNvSpPr/>
          <p:nvPr/>
        </p:nvSpPr>
        <p:spPr>
          <a:xfrm flipV="1">
            <a:off x="7536970" y="5142017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943896-A16A-4340-B245-9CC392E1D935}"/>
              </a:ext>
            </a:extLst>
          </p:cNvPr>
          <p:cNvSpPr/>
          <p:nvPr/>
        </p:nvSpPr>
        <p:spPr>
          <a:xfrm>
            <a:off x="1314664" y="1125585"/>
            <a:ext cx="5357898" cy="401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음성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사용자의 감정을 분석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조명 출력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음악과 글귀 출력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28" name="Picture 4" descr="LED 무드등 블루투스 스피커-에이핀 바보사랑">
            <a:extLst>
              <a:ext uri="{FF2B5EF4-FFF2-40B4-BE49-F238E27FC236}">
                <a16:creationId xmlns:a16="http://schemas.microsoft.com/office/drawing/2014/main" id="{520D66F9-2016-484F-888B-E6DF0DC7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19" y="2173072"/>
            <a:ext cx="3139539" cy="31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35761E-A922-4418-9B58-DF98B5F24266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주요 기능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48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732</Words>
  <Application>Microsoft Office PowerPoint</Application>
  <PresentationFormat>와이드스크린</PresentationFormat>
  <Paragraphs>123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나눔바른고딕</vt:lpstr>
      <vt:lpstr>Arial</vt:lpstr>
      <vt:lpstr>DX시인과나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JIHYEONG</dc:creator>
  <cp:lastModifiedBy>박희망</cp:lastModifiedBy>
  <cp:revision>142</cp:revision>
  <dcterms:created xsi:type="dcterms:W3CDTF">2018-06-01T11:55:20Z</dcterms:created>
  <dcterms:modified xsi:type="dcterms:W3CDTF">2021-05-07T02:38:43Z</dcterms:modified>
</cp:coreProperties>
</file>